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75"/>
  </p:notesMasterIdLst>
  <p:sldIdLst>
    <p:sldId id="265" r:id="rId5"/>
    <p:sldId id="266" r:id="rId6"/>
    <p:sldId id="286" r:id="rId7"/>
    <p:sldId id="287" r:id="rId8"/>
    <p:sldId id="290" r:id="rId9"/>
    <p:sldId id="327" r:id="rId10"/>
    <p:sldId id="380" r:id="rId11"/>
    <p:sldId id="326" r:id="rId12"/>
    <p:sldId id="328" r:id="rId13"/>
    <p:sldId id="325" r:id="rId14"/>
    <p:sldId id="329" r:id="rId15"/>
    <p:sldId id="331" r:id="rId16"/>
    <p:sldId id="332" r:id="rId17"/>
    <p:sldId id="333" r:id="rId18"/>
    <p:sldId id="334" r:id="rId19"/>
    <p:sldId id="305" r:id="rId20"/>
    <p:sldId id="335" r:id="rId21"/>
    <p:sldId id="336" r:id="rId22"/>
    <p:sldId id="307" r:id="rId23"/>
    <p:sldId id="337" r:id="rId24"/>
    <p:sldId id="308" r:id="rId25"/>
    <p:sldId id="338" r:id="rId26"/>
    <p:sldId id="339" r:id="rId27"/>
    <p:sldId id="340" r:id="rId28"/>
    <p:sldId id="291" r:id="rId29"/>
    <p:sldId id="341" r:id="rId30"/>
    <p:sldId id="342" r:id="rId31"/>
    <p:sldId id="343" r:id="rId32"/>
    <p:sldId id="309" r:id="rId33"/>
    <p:sldId id="381" r:id="rId34"/>
    <p:sldId id="382" r:id="rId35"/>
    <p:sldId id="310" r:id="rId36"/>
    <p:sldId id="383" r:id="rId37"/>
    <p:sldId id="346" r:id="rId38"/>
    <p:sldId id="347" r:id="rId39"/>
    <p:sldId id="348" r:id="rId40"/>
    <p:sldId id="349" r:id="rId41"/>
    <p:sldId id="299" r:id="rId42"/>
    <p:sldId id="317" r:id="rId43"/>
    <p:sldId id="350" r:id="rId44"/>
    <p:sldId id="352" r:id="rId45"/>
    <p:sldId id="351" r:id="rId46"/>
    <p:sldId id="353" r:id="rId47"/>
    <p:sldId id="354" r:id="rId48"/>
    <p:sldId id="355" r:id="rId49"/>
    <p:sldId id="356" r:id="rId50"/>
    <p:sldId id="357" r:id="rId51"/>
    <p:sldId id="363" r:id="rId52"/>
    <p:sldId id="384" r:id="rId53"/>
    <p:sldId id="358" r:id="rId54"/>
    <p:sldId id="359" r:id="rId55"/>
    <p:sldId id="360" r:id="rId56"/>
    <p:sldId id="362" r:id="rId57"/>
    <p:sldId id="364" r:id="rId58"/>
    <p:sldId id="366" r:id="rId59"/>
    <p:sldId id="365" r:id="rId60"/>
    <p:sldId id="367" r:id="rId61"/>
    <p:sldId id="369" r:id="rId62"/>
    <p:sldId id="370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272" r:id="rId71"/>
    <p:sldId id="273" r:id="rId72"/>
    <p:sldId id="385" r:id="rId73"/>
    <p:sldId id="275" r:id="rId7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Semibold" panose="020B0702040204020203" pitchFamily="34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D5DF0-9179-B5C5-320F-7314FB7963C1}" v="3" dt="2024-01-19T18:51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82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5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customschemas.google.com/relationships/presentationmetadata" Target="metadata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5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2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9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73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2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5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7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60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3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6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3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00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2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9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23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6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96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61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93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9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1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25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72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25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46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5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1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4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3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74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2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16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98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952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55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8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bing-copilo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content-filters" TargetMode="External"/><Relationship Id="rId4" Type="http://schemas.openxmlformats.org/officeDocument/2006/relationships/hyperlink" Target="https://aka.ms/ai900-azure-opena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 IA Generativa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do modelo do transformador consiste em dois componentes principais, ou blocos.</a:t>
            </a:r>
          </a:p>
        </p:txBody>
      </p:sp>
    </p:spTree>
    <p:extLst>
      <p:ext uri="{BB962C8B-B14F-4D97-AF65-F5344CB8AC3E}">
        <p14:creationId xmlns:p14="http://schemas.microsoft.com/office/powerpoint/2010/main" val="110836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80447" y="636550"/>
            <a:ext cx="810197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02792" y="2415441"/>
            <a:ext cx="740835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cria representações semânticas do vocabulário de treinamento.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gera novas sequências de linguagem.</a:t>
            </a:r>
          </a:p>
        </p:txBody>
      </p:sp>
    </p:spTree>
    <p:extLst>
      <p:ext uri="{BB962C8B-B14F-4D97-AF65-F5344CB8AC3E}">
        <p14:creationId xmlns:p14="http://schemas.microsoft.com/office/powerpoint/2010/main" val="18318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78842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texto é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que cada palavra ou frase seja representada por um token numérico exclusivo.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(valores de vetor com várias dimensões) são atribuídas aos tokens</a:t>
            </a:r>
          </a:p>
        </p:txBody>
      </p:sp>
    </p:spTree>
    <p:extLst>
      <p:ext uri="{BB962C8B-B14F-4D97-AF65-F5344CB8AC3E}">
        <p14:creationId xmlns:p14="http://schemas.microsoft.com/office/powerpoint/2010/main" val="382272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camadas de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examinam cada token por vez e determinam valores incorporados que refletem os relacionamentos semânticos entre os tokens.</a:t>
            </a:r>
          </a:p>
        </p:txBody>
      </p:sp>
    </p:spTree>
    <p:extLst>
      <p:ext uri="{BB962C8B-B14F-4D97-AF65-F5344CB8AC3E}">
        <p14:creationId xmlns:p14="http://schemas.microsoft.com/office/powerpoint/2010/main" val="279942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decodificador, essas relações são usadas para prever a sequência mais provável de tokens.</a:t>
            </a:r>
          </a:p>
        </p:txBody>
      </p:sp>
    </p:spTree>
    <p:extLst>
      <p:ext uri="{BB962C8B-B14F-4D97-AF65-F5344CB8AC3E}">
        <p14:creationId xmlns:p14="http://schemas.microsoft.com/office/powerpoint/2010/main" val="1581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150D8-A7F2-82D1-23FE-2998B0E9011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BC95-9E0A-8C0A-DE9F-85AB6DD1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08" y="1652128"/>
            <a:ext cx="306406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-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5" y="2632418"/>
            <a:ext cx="660899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um: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tokenização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primeira etapa no treinamento de um modelo de transformador é decompor o texto de treinamento em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5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6091" y="636550"/>
            <a:ext cx="81463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091" y="1793961"/>
            <a:ext cx="799125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Frase de exemplo: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ouvi um cachorro latir alto para um gato.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55DF0-7B53-EB50-6CA6-D842D5BA72B4}"/>
              </a:ext>
            </a:extLst>
          </p:cNvPr>
          <p:cNvSpPr/>
          <p:nvPr/>
        </p:nvSpPr>
        <p:spPr bwMode="auto">
          <a:xfrm>
            <a:off x="612956" y="3144321"/>
            <a:ext cx="961443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"Eu"=1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751FA-5382-BE32-9009-45AA7C6130B2}"/>
              </a:ext>
            </a:extLst>
          </p:cNvPr>
          <p:cNvSpPr/>
          <p:nvPr/>
        </p:nvSpPr>
        <p:spPr bwMode="auto">
          <a:xfrm>
            <a:off x="170904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"ouvi"=2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C50E-5435-D55F-49CA-E8CE5DED7D4D}"/>
              </a:ext>
            </a:extLst>
          </p:cNvPr>
          <p:cNvSpPr/>
          <p:nvPr/>
        </p:nvSpPr>
        <p:spPr bwMode="auto">
          <a:xfrm>
            <a:off x="3265683" y="3140613"/>
            <a:ext cx="977155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"um"=3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DC36E-A808-1741-A880-80353C327A49}"/>
              </a:ext>
            </a:extLst>
          </p:cNvPr>
          <p:cNvSpPr/>
          <p:nvPr/>
        </p:nvSpPr>
        <p:spPr bwMode="auto">
          <a:xfrm>
            <a:off x="438119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"cachorro"=4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F80FA-02D3-74B3-7D55-801B26F25578}"/>
              </a:ext>
            </a:extLst>
          </p:cNvPr>
          <p:cNvSpPr/>
          <p:nvPr/>
        </p:nvSpPr>
        <p:spPr bwMode="auto">
          <a:xfrm>
            <a:off x="612956" y="4109257"/>
            <a:ext cx="12883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"latir"=5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17606-1638-F13C-30BD-8A70A97EB35F}"/>
              </a:ext>
            </a:extLst>
          </p:cNvPr>
          <p:cNvSpPr/>
          <p:nvPr/>
        </p:nvSpPr>
        <p:spPr bwMode="auto">
          <a:xfrm>
            <a:off x="2034131" y="4109257"/>
            <a:ext cx="14956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"alto"=6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A50DC-2731-E631-89E3-7EA7CB4D53A5}"/>
              </a:ext>
            </a:extLst>
          </p:cNvPr>
          <p:cNvSpPr/>
          <p:nvPr/>
        </p:nvSpPr>
        <p:spPr bwMode="auto">
          <a:xfrm>
            <a:off x="3634243" y="4109256"/>
            <a:ext cx="1119176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"para"=7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BF4D6-6A73-2E96-7BB0-7B0103D0BC70}"/>
              </a:ext>
            </a:extLst>
          </p:cNvPr>
          <p:cNvSpPr/>
          <p:nvPr/>
        </p:nvSpPr>
        <p:spPr bwMode="auto">
          <a:xfrm>
            <a:off x="4854316" y="4109257"/>
            <a:ext cx="1220681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"gato"=8</a:t>
            </a:r>
          </a:p>
        </p:txBody>
      </p:sp>
    </p:spTree>
    <p:extLst>
      <p:ext uri="{BB962C8B-B14F-4D97-AF65-F5344CB8AC3E}">
        <p14:creationId xmlns:p14="http://schemas.microsoft.com/office/powerpoint/2010/main" val="175494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modelos de linguagem 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0751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frase agora é representada com os tokens: 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4 5 6 7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que “um" é tokenizado como 3 apenas uma vez.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a frase “Eu ouvi um gato" poderia ser representada com as fichas 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6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888" y="2313511"/>
            <a:ext cx="758348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dois: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relações entre tokens são capturadas como vetores, conhecidos como inserções.</a:t>
            </a:r>
          </a:p>
        </p:txBody>
      </p:sp>
    </p:spTree>
    <p:extLst>
      <p:ext uri="{BB962C8B-B14F-4D97-AF65-F5344CB8AC3E}">
        <p14:creationId xmlns:p14="http://schemas.microsoft.com/office/powerpoint/2010/main" val="10440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3550" y="1656896"/>
            <a:ext cx="687122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de IA gerativa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do Serviço OpenAI do Azure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Explore a IA Gerativa Responsável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CBEE2-5B35-77D4-CBEB-2CBCEB527198}"/>
              </a:ext>
            </a:extLst>
          </p:cNvPr>
          <p:cNvSpPr txBox="1"/>
          <p:nvPr/>
        </p:nvSpPr>
        <p:spPr>
          <a:xfrm>
            <a:off x="6440786" y="392586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00455-D37C-870E-2B07-8C06D893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7" y="1809925"/>
            <a:ext cx="7031674" cy="21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 passo: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Capture a força das relações entre tokens usando a técnica de atenção.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3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2173" y="2445376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Meta: prever o token após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 um 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como vetores.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Atribua mais peso a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602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 tokens possíveis podem vir depois de cachorro.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token mais provável é adicionado à sequência, nesse caso ,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3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CE47-CDFC-7C5D-8B46-6252F524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9"/>
          <a:stretch/>
        </p:blipFill>
        <p:spPr bwMode="auto">
          <a:xfrm>
            <a:off x="677929" y="1606885"/>
            <a:ext cx="5180547" cy="3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30CDE-E2D7-2CFA-6930-12268E9A1852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06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copilotos são frequentemente integrados a outros aplicativos e fornecem uma maneira para os usuários obterem ajuda com tarefas comuns a partir de um modelo generativo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38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podem criar copilotos que enviam prompts para grandes modelos de linguagem e geram conteúdo para uso em aplicativos.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3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empresariais podem usar copilotos para aumentar sua produtividade e criatividade com conteúdo gerado por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1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901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A32F1-F4D4-49BF-2A0D-A21A7470176E}"/>
              </a:ext>
            </a:extLst>
          </p:cNvPr>
          <p:cNvSpPr txBox="1"/>
          <p:nvPr/>
        </p:nvSpPr>
        <p:spPr>
          <a:xfrm>
            <a:off x="1463348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图片 16" descr="Screenshot of Microsoft 365 copilot.">
            <a:extLst>
              <a:ext uri="{FF2B5EF4-FFF2-40B4-BE49-F238E27FC236}">
                <a16:creationId xmlns:a16="http://schemas.microsoft.com/office/drawing/2014/main" id="{E2F5ADD7-6E74-1940-D6D6-5D9D6BD2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48" y="1434692"/>
            <a:ext cx="5549635" cy="31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Navegador Microsoft Edge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5CBC78A-AA6D-09CF-29F8-1A62ADE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0984" y="1868595"/>
            <a:ext cx="3791251" cy="3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85417"/>
            <a:ext cx="779068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a IA generativa.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os recursos de grandes modelos de linguagem.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Entenda como usar o Azure OpenAI para criar soluções generativas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Microsoft Bing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8DB281B9-0C10-A4B5-ED02-9814945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5227" y="1868595"/>
            <a:ext cx="3799975" cy="3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GitHub Copilot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5C8B4EA6-7CCB-2566-184E-C7B811ED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5130" y="1915629"/>
            <a:ext cx="5225860" cy="2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371072" y="2705629"/>
            <a:ext cx="764155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engenharia de prompt descreve o processo de aprimoramento de prompts.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1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71811" y="3086087"/>
            <a:ext cx="68046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que projetam aplicativos e consumidores que usam aplicativos podem aprimorar a qualidade das respostas da IA gerativa usando linguagem direta, mensagens do sistema, exemplos e/ou dados de fundamentação.</a:t>
            </a:r>
          </a:p>
        </p:txBody>
      </p:sp>
    </p:spTree>
    <p:extLst>
      <p:ext uri="{BB962C8B-B14F-4D97-AF65-F5344CB8AC3E}">
        <p14:creationId xmlns:p14="http://schemas.microsoft.com/office/powerpoint/2010/main" val="154059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224"/>
              </p:ext>
            </p:extLst>
          </p:nvPr>
        </p:nvGraphicFramePr>
        <p:xfrm>
          <a:off x="539883" y="2313034"/>
          <a:ext cx="6814064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594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8572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66742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Linguagem direta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Você pode obter conclusões mais úteis sendo explícito sobre o tipo de resposta que deseja.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Crie uma lista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 10 coisas para fazer em Edimburgo durante o mês de agosto”.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2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57404"/>
              </p:ext>
            </p:extLst>
          </p:nvPr>
        </p:nvGraphicFramePr>
        <p:xfrm>
          <a:off x="436097" y="2313034"/>
          <a:ext cx="6886852" cy="163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7112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52376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9736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Mensagens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Descreva como o chat deve funcionar.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"Você é um assistente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útil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que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responde de maneira alegre e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amigável".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6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06794"/>
              </p:ext>
            </p:extLst>
          </p:nvPr>
        </p:nvGraphicFramePr>
        <p:xfrm>
          <a:off x="539884" y="2313034"/>
          <a:ext cx="6891553" cy="264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068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4277533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150333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Fornecer exemplos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LLMs geralmente dão suporte ao aprendizado zero-shot no qual as respostas podem ser geradas sem exemplos anteriores.No entanto, você também pode fornecer algumas respostas de exemplo, conhecidas como aprendizado de poucas capturas.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“Visite o castelo pela manhã, antes que as multidões cheguem”.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0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3773"/>
              </p:ext>
            </p:extLst>
          </p:nvPr>
        </p:nvGraphicFramePr>
        <p:xfrm>
          <a:off x="539884" y="2313034"/>
          <a:ext cx="6783065" cy="17005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316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386199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5370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Básicos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prompts podem incluir dados de fundamentação para fornecer contexto.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Incluindo 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texto de email</a:t>
                      </a: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com a mensagem “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Resumir meu email”.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24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 OpenAI do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OpenAI do Azure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solução de nuvem da Microsoft para implantar, personalizar e hospedar modelos de linguagem grandes.</a:t>
            </a:r>
          </a:p>
        </p:txBody>
      </p:sp>
    </p:spTree>
    <p:extLst>
      <p:ext uri="{BB962C8B-B14F-4D97-AF65-F5344CB8AC3E}">
        <p14:creationId xmlns:p14="http://schemas.microsoft.com/office/powerpoint/2010/main" val="207508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de IA Generativa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OpenAI do Azure consiste 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 de IA gerativa predefinidos.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Funcionalidades de personalização.</a:t>
            </a:r>
          </a:p>
        </p:txBody>
      </p:sp>
    </p:spTree>
    <p:extLst>
      <p:ext uri="{BB962C8B-B14F-4D97-AF65-F5344CB8AC3E}">
        <p14:creationId xmlns:p14="http://schemas.microsoft.com/office/powerpoint/2010/main" val="158773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integradas para detectar e mitigar casos de uso prejudiciais para que os usuários possam implementar a IA com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1888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81684" y="2140807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corporativa com RBAC (controle de acesso baseado em função) e redes privadas.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66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28179" y="2571750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usar vários métodos para desenvolver soluções do Azure OpenAI: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de IA do Azure,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API REST,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SDKs com suporte e CLI do Azure.</a:t>
            </a:r>
          </a:p>
        </p:txBody>
      </p:sp>
    </p:spTree>
    <p:extLst>
      <p:ext uri="{BB962C8B-B14F-4D97-AF65-F5344CB8AC3E}">
        <p14:creationId xmlns:p14="http://schemas.microsoft.com/office/powerpoint/2010/main" val="143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80644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GPT-3.5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1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86770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8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8804"/>
              </p:ext>
            </p:extLst>
          </p:nvPr>
        </p:nvGraphicFramePr>
        <p:xfrm>
          <a:off x="539884" y="2313034"/>
          <a:ext cx="6837309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3644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7236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Incorporações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podem converter texto em um formulário de vetor numérico para facilitar a similaridade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5830"/>
              </p:ext>
            </p:extLst>
          </p:nvPr>
        </p:nvGraphicFramePr>
        <p:xfrm>
          <a:off x="539884" y="2313034"/>
          <a:ext cx="6790814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924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69834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DALL-E (visualização)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série de modelos em pré-visualização que podem gerar imagens originais a partir de linguagem natural.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70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64039" y="2571750"/>
            <a:ext cx="62618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e implante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generativos de IA otimizados para diversas tarefas</a:t>
            </a:r>
          </a:p>
        </p:txBody>
      </p:sp>
    </p:spTree>
    <p:extLst>
      <p:ext uri="{BB962C8B-B14F-4D97-AF65-F5344CB8AC3E}">
        <p14:creationId xmlns:p14="http://schemas.microsoft.com/office/powerpoint/2010/main" val="23027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77891" y="849149"/>
            <a:ext cx="807889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77891" y="2565480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e implantar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de IA gerativa otimizados para tarefas diversas</a:t>
            </a:r>
          </a:p>
        </p:txBody>
      </p:sp>
    </p:spTree>
    <p:extLst>
      <p:ext uri="{BB962C8B-B14F-4D97-AF65-F5344CB8AC3E}">
        <p14:creationId xmlns:p14="http://schemas.microsoft.com/office/powerpoint/2010/main" val="164492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1881" y="1945932"/>
            <a:ext cx="758849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imita o comportamento humano usando aprendizado de máquina para interagir com o ambiente e executar tarefas sem instruções explícitas sobre o que gerar.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9145" y="849149"/>
            <a:ext cx="811763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39145" y="2191716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odelos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OpenAI incluem: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modelos GPT-4, GPT-3.5, Embeddings e DALL-E</a:t>
            </a:r>
          </a:p>
        </p:txBody>
      </p:sp>
    </p:spTree>
    <p:extLst>
      <p:ext uri="{BB962C8B-B14F-4D97-AF65-F5344CB8AC3E}">
        <p14:creationId xmlns:p14="http://schemas.microsoft.com/office/powerpoint/2010/main" val="5172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49451" y="849149"/>
            <a:ext cx="810733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Playgrounds: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 modelos Azure OpenAI sem codificação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Use a configuração do assistente para instruir o modelo sobre como ele deve se comportar</a:t>
            </a:r>
          </a:p>
        </p:txBody>
      </p:sp>
    </p:spTree>
    <p:extLst>
      <p:ext uri="{BB962C8B-B14F-4D97-AF65-F5344CB8AC3E}">
        <p14:creationId xmlns:p14="http://schemas.microsoft.com/office/powerpoint/2010/main" val="232391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C2A3-9F98-4DE0-0A1C-0437CCBCC15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67B8-663D-A146-E134-17E1A15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7" y="1311163"/>
            <a:ext cx="5063714" cy="33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8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57200" y="2323777"/>
            <a:ext cx="77006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GPT (transformadores pré-treinados generativos) são excelentes para entender e criar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1247604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840230"/>
            <a:ext cx="768971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dado um prompt onde o usuário digita um texto solicitando uma receita culinária.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1DEB-B9F3-7B1B-1233-4A4693B42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91" y="2792081"/>
            <a:ext cx="4574432" cy="21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69544" y="1541717"/>
            <a:ext cx="768971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da resposta gerada pelo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AC33-C5DC-FFB1-D8A1-5D51D96B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5" y="2340949"/>
            <a:ext cx="5842873" cy="2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628628" y="28322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GPT traduzem linguagem natural ou trechos de código em código.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geração de código vai além de apenas escrever código a partir de prompts em linguagem natural. </a:t>
            </a:r>
          </a:p>
        </p:txBody>
      </p:sp>
    </p:spTree>
    <p:extLst>
      <p:ext uri="{BB962C8B-B14F-4D97-AF65-F5344CB8AC3E}">
        <p14:creationId xmlns:p14="http://schemas.microsoft.com/office/powerpoint/2010/main" val="4068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933336"/>
            <a:ext cx="809267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Considerando o seguinte código, ele pode gerar testes de unidade, conforme mostrado à seguir: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BE66-4809-BBA7-E4A0-F0FE013D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9" y="2859503"/>
            <a:ext cx="3928635" cy="18903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34ABA4-BDA2-253F-EE9E-128A38272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3824" y="3509138"/>
            <a:ext cx="560341" cy="694944"/>
          </a:xfrm>
          <a:prstGeom prst="rightArrow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95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DFDE-D23B-CC08-2B5E-DE49DD47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4" y="1948474"/>
            <a:ext cx="4032116" cy="27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50" y="849149"/>
            <a:ext cx="80918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64950" y="2706733"/>
            <a:ext cx="755542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IA gerativa podem editar e criar imagens.O modelo que funciona com imagens é chamado DELL-E, que dá suporte à criação de imagem, edição de imagem e criação de variações de imagem.</a:t>
            </a:r>
          </a:p>
        </p:txBody>
      </p:sp>
    </p:spTree>
    <p:extLst>
      <p:ext uri="{BB962C8B-B14F-4D97-AF65-F5344CB8AC3E}">
        <p14:creationId xmlns:p14="http://schemas.microsoft.com/office/powerpoint/2010/main" val="27755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358681" y="2236346"/>
            <a:ext cx="766944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generativa: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 conteúdo original, como IA gerativa que foi incorporada a aplicativos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chat.Os aplicativos de IA gerativa usam entrada em linguagem natural e retornam respostas apropriadas em uma variedade de formatos:</a:t>
            </a:r>
          </a:p>
        </p:txBody>
      </p:sp>
    </p:spTree>
    <p:extLst>
      <p:ext uri="{BB962C8B-B14F-4D97-AF65-F5344CB8AC3E}">
        <p14:creationId xmlns:p14="http://schemas.microsoft.com/office/powerpoint/2010/main" val="4124906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imagens: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o DALL-E você pode até solicitar uma imagem em um determinado estilo. Os estilos também podem ser usados para edições e variações.</a:t>
            </a:r>
          </a:p>
        </p:txBody>
      </p:sp>
    </p:spTree>
    <p:extLst>
      <p:ext uri="{BB962C8B-B14F-4D97-AF65-F5344CB8AC3E}">
        <p14:creationId xmlns:p14="http://schemas.microsoft.com/office/powerpoint/2010/main" val="135237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Editando uma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DALL-E pode editar a imagem conforme solicitado, alterando seu estilo, adicionando ou removendo itens ou gerando novo conteúdo para adicionar.</a:t>
            </a:r>
          </a:p>
        </p:txBody>
      </p:sp>
    </p:spTree>
    <p:extLst>
      <p:ext uri="{BB962C8B-B14F-4D97-AF65-F5344CB8AC3E}">
        <p14:creationId xmlns:p14="http://schemas.microsoft.com/office/powerpoint/2010/main" val="427003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 podem ser criadas fornecendo uma imagem e especificando quantas variações da imagem você deseja.</a:t>
            </a:r>
          </a:p>
        </p:txBody>
      </p:sp>
    </p:spTree>
    <p:extLst>
      <p:ext uri="{BB962C8B-B14F-4D97-AF65-F5344CB8AC3E}">
        <p14:creationId xmlns:p14="http://schemas.microsoft.com/office/powerpoint/2010/main" val="217029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48444" y="2053379"/>
            <a:ext cx="75490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Prompt: “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quatro variações da imagem de um elefante com um hambúrguer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pic>
        <p:nvPicPr>
          <p:cNvPr id="2" name="Picture 2" descr="Four AI generated art depictions of an elephant with a burger on top of it.">
            <a:extLst>
              <a:ext uri="{FF2B5EF4-FFF2-40B4-BE49-F238E27FC236}">
                <a16:creationId xmlns:a16="http://schemas.microsoft.com/office/drawing/2014/main" id="{1A7951AA-FC96-43D5-C6B3-9CD4EBB6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7" y="3210021"/>
            <a:ext cx="5627017" cy="1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9186-9883-2B93-F85E-2ED45CFF4F8F}"/>
              </a:ext>
            </a:extLst>
          </p:cNvPr>
          <p:cNvSpPr txBox="1"/>
          <p:nvPr/>
        </p:nvSpPr>
        <p:spPr>
          <a:xfrm>
            <a:off x="680341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2213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 generativa responsável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7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49" y="849149"/>
            <a:ext cx="809183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366184" y="2419819"/>
            <a:ext cx="698776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quatro fases do processo para desenvolver e implementar um plano de IA responsável são: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Identificar, Medida, Mitigar e Operar</a:t>
            </a:r>
          </a:p>
        </p:txBody>
      </p:sp>
    </p:spTree>
    <p:extLst>
      <p:ext uri="{BB962C8B-B14F-4D97-AF65-F5344CB8AC3E}">
        <p14:creationId xmlns:p14="http://schemas.microsoft.com/office/powerpoint/2010/main" val="212434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CBB94-7B2B-7A17-785A-E9FD611753C7}"/>
              </a:ext>
            </a:extLst>
          </p:cNvPr>
          <p:cNvSpPr txBox="1"/>
          <p:nvPr/>
        </p:nvSpPr>
        <p:spPr>
          <a:xfrm>
            <a:off x="6166466" y="443814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590B2-A395-C2EF-6498-2F031195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39488"/>
            <a:ext cx="6998189" cy="19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https://aka.ms/ai900-bing-copilot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https://aka.ms/ai900-azure-openai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https://aka.ms/ai900-content-filters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7E702C0F-C1B6-FE76-039A-EC3AFBB5F170}"/>
              </a:ext>
            </a:extLst>
          </p:cNvPr>
          <p:cNvSpPr/>
          <p:nvPr/>
        </p:nvSpPr>
        <p:spPr bwMode="auto">
          <a:xfrm>
            <a:off x="479774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linguagem natural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BB7AF99-BD42-3F46-F68E-A6E0C47B5F9E}"/>
              </a:ext>
            </a:extLst>
          </p:cNvPr>
          <p:cNvSpPr/>
          <p:nvPr/>
        </p:nvSpPr>
        <p:spPr bwMode="auto">
          <a:xfrm>
            <a:off x="2645430" y="3001480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imagem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47664A0-3A4A-B4F9-F0D8-516431C98470}"/>
              </a:ext>
            </a:extLst>
          </p:cNvPr>
          <p:cNvSpPr/>
          <p:nvPr/>
        </p:nvSpPr>
        <p:spPr bwMode="auto">
          <a:xfrm>
            <a:off x="4626136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código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6" name="Embed_ECCE">
            <a:extLst>
              <a:ext uri="{FF2B5EF4-FFF2-40B4-BE49-F238E27FC236}">
                <a16:creationId xmlns:a16="http://schemas.microsoft.com/office/drawing/2014/main" id="{C937E14E-AC07-E4FF-9F44-8041D968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8691" y="2113602"/>
            <a:ext cx="503813" cy="43200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7" name="PhotoCollection_E7AA">
            <a:extLst>
              <a:ext uri="{FF2B5EF4-FFF2-40B4-BE49-F238E27FC236}">
                <a16:creationId xmlns:a16="http://schemas.microsoft.com/office/drawing/2014/main" id="{F57E36C7-8681-78BB-8C41-B2B58945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52102" y="3285848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8" name="组合 16">
            <a:extLst>
              <a:ext uri="{FF2B5EF4-FFF2-40B4-BE49-F238E27FC236}">
                <a16:creationId xmlns:a16="http://schemas.microsoft.com/office/drawing/2014/main" id="{1E6B2D4A-F937-B3C9-CF1D-D6AAADB6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253" y="2095602"/>
            <a:ext cx="468000" cy="468000"/>
            <a:chOff x="959550" y="4798277"/>
            <a:chExt cx="468000" cy="468000"/>
          </a:xfrm>
        </p:grpSpPr>
        <p:sp>
          <p:nvSpPr>
            <p:cNvPr id="19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4AFC976A-EA9B-5BCA-68DA-5E18FA5366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258" y="4849397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rgbClr val="D59DD7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" name="矩形 15">
              <a:extLst>
                <a:ext uri="{FF2B5EF4-FFF2-40B4-BE49-F238E27FC236}">
                  <a16:creationId xmlns:a16="http://schemas.microsoft.com/office/drawing/2014/main" id="{EB0C21C1-24F8-B0FA-EFF4-7A82ED326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9550" y="4798277"/>
              <a:ext cx="468000" cy="468000"/>
            </a:xfrm>
            <a:prstGeom prst="rect">
              <a:avLst/>
            </a:prstGeom>
            <a:noFill/>
            <a:ln w="15875" cap="flat" cmpd="sng" algn="ctr">
              <a:solidFill>
                <a:srgbClr val="D59D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301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64786" y="2490035"/>
            <a:ext cx="742385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aplicativos de IA gerativa são alimentados por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 (modelos de linguagem grandes),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são um tipo especializado de modelo de machine learning que você pode usar para executar tarefas de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PLN (processamento de linguagem natural)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incluindo:</a:t>
            </a:r>
          </a:p>
        </p:txBody>
      </p:sp>
    </p:spTree>
    <p:extLst>
      <p:ext uri="{BB962C8B-B14F-4D97-AF65-F5344CB8AC3E}">
        <p14:creationId xmlns:p14="http://schemas.microsoft.com/office/powerpoint/2010/main" val="1139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11388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sentimento ou classificar de outra forma o texto em idioma natural.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Resumir um texto.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Comparar várias fontes de texto quanto à similaridade semântica.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nova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36529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2207</Words>
  <Application>Microsoft Office PowerPoint</Application>
  <PresentationFormat>On-screen Show (16:9)</PresentationFormat>
  <Paragraphs>313</Paragraphs>
  <Slides>70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65</cp:revision>
  <dcterms:modified xsi:type="dcterms:W3CDTF">2025-05-27T22:25:20Z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